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7" r:id="rId23"/>
    <p:sldId id="277" r:id="rId24"/>
    <p:sldId id="278" r:id="rId25"/>
    <p:sldId id="279" r:id="rId26"/>
    <p:sldId id="280" r:id="rId27"/>
    <p:sldId id="281" r:id="rId28"/>
    <p:sldId id="282" r:id="rId29"/>
    <p:sldId id="288" r:id="rId30"/>
    <p:sldId id="289" r:id="rId31"/>
    <p:sldId id="283" r:id="rId32"/>
    <p:sldId id="284" r:id="rId33"/>
    <p:sldId id="285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风帆 周" initials="风帆" lastIdx="29" clrIdx="0">
    <p:extLst>
      <p:ext uri="{19B8F6BF-5375-455C-9EA6-DF929625EA0E}">
        <p15:presenceInfo xmlns:p15="http://schemas.microsoft.com/office/powerpoint/2012/main" userId="61b5dceebb96444c" providerId="Windows Live"/>
      </p:ext>
    </p:extLst>
  </p:cmAuthor>
  <p:cmAuthor id="2" name="Lam Chris" initials="LC" lastIdx="23" clrIdx="1">
    <p:extLst>
      <p:ext uri="{19B8F6BF-5375-455C-9EA6-DF929625EA0E}">
        <p15:presenceInfo xmlns:p15="http://schemas.microsoft.com/office/powerpoint/2012/main" userId="8c45133706fe8af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0741" autoAdjust="0"/>
  </p:normalViewPr>
  <p:slideViewPr>
    <p:cSldViewPr snapToGrid="0">
      <p:cViewPr varScale="1">
        <p:scale>
          <a:sx n="83" d="100"/>
          <a:sy n="83" d="100"/>
        </p:scale>
        <p:origin x="6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CFCF88-C881-4A91-88C3-701A7D44AD37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FD93DC-8B50-41AD-BA6D-A393A846C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2380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说明：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身份有三类：学生、教师和教务员</a:t>
            </a:r>
            <a:endParaRPr lang="en-US" altLang="zh-CN" dirty="0"/>
          </a:p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0180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学生评审答辩和成绩管理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指导老师和评阅人分别填写完意见表和评阅表后，学生能够查看内容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97105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学生个人信息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可修改邮箱、手机号、专长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6969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69066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现以学生的身份登录系统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7929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菜单栏和进度条与学生有所不同，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5554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教师毕设题目管理用于发布题目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6469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在这里并没有学生姓名属性和学号，是因为在这个阶段已经知道指导的学生及其学号是什么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69198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82540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学生个人信息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可修改邮箱、手机号、专长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3340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0189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现以学生的身份登录系统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6306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现以学生的身份登录系统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8411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3070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7438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学生登录后进入的首页界面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说明：</a:t>
            </a:r>
            <a:endParaRPr lang="en-US" altLang="zh-CN" dirty="0"/>
          </a:p>
          <a:p>
            <a:r>
              <a:rPr lang="zh-CN" altLang="en-US" dirty="0"/>
              <a:t>进度条会随着日期的推移和教学主任的审核有所变化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55836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学生选题管理</a:t>
            </a:r>
            <a:r>
              <a:rPr lang="en-US" altLang="zh-CN" dirty="0"/>
              <a:t>-</a:t>
            </a:r>
            <a:r>
              <a:rPr lang="zh-CN" altLang="en-US" dirty="0"/>
              <a:t>可选题目</a:t>
            </a:r>
            <a:endParaRPr lang="en-US" altLang="zh-CN" dirty="0"/>
          </a:p>
          <a:p>
            <a:r>
              <a:rPr lang="zh-CN" altLang="en-US" dirty="0"/>
              <a:t>在这里列有所有指导老师发布的题目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说明：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点击选题管理，显示界面为“可选题目”的二级目录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对于“申请选题”一栏，有两种状态，一是“申请”，点击进去需要填写申请理由；二是</a:t>
            </a:r>
            <a:r>
              <a:rPr lang="en-US" altLang="zh-CN" dirty="0"/>
              <a:t>”</a:t>
            </a:r>
            <a:r>
              <a:rPr lang="zh-CN" altLang="en-US" dirty="0"/>
              <a:t>不可选”，意味着两种情况：</a:t>
            </a:r>
            <a:r>
              <a:rPr lang="en-US" altLang="zh-CN" dirty="0"/>
              <a:t>1</a:t>
            </a:r>
            <a:r>
              <a:rPr lang="zh-CN" altLang="en-US" dirty="0"/>
              <a:t>）该学生已被批准其他的选题 </a:t>
            </a:r>
            <a:r>
              <a:rPr lang="en-US" altLang="zh-CN" dirty="0"/>
              <a:t>2</a:t>
            </a:r>
            <a:r>
              <a:rPr lang="zh-CN" altLang="en-US" dirty="0"/>
              <a:t>）该选题已被其他同学选上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“题目”一栏中的属性值有下划线，意味着可以点击进去，内容为该题目的详细信息，包含项目背景和要求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从人性化角度出发，申请理由在被指导老师选择前应该可以无限次修改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363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学生选题管理</a:t>
            </a:r>
            <a:r>
              <a:rPr lang="en-US" altLang="zh-CN" dirty="0"/>
              <a:t>-</a:t>
            </a:r>
            <a:r>
              <a:rPr lang="zh-CN" altLang="en-US" dirty="0"/>
              <a:t>我的申请</a:t>
            </a:r>
            <a:endParaRPr lang="en-US" altLang="zh-CN" dirty="0"/>
          </a:p>
          <a:p>
            <a:r>
              <a:rPr lang="zh-CN" altLang="en-US" dirty="0"/>
              <a:t>在这里列有学生本人申请的所有题目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说明：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“申请状态”有三种：</a:t>
            </a:r>
            <a:r>
              <a:rPr lang="en-US" altLang="zh-CN" dirty="0"/>
              <a:t>1</a:t>
            </a:r>
            <a:r>
              <a:rPr lang="zh-CN" altLang="en-US" dirty="0"/>
              <a:t>）“已同意”，老师审批通过，同意后，其他仍未经老师审批的题目状态变更为“不可选” </a:t>
            </a:r>
            <a:r>
              <a:rPr lang="en-US" altLang="zh-CN" dirty="0"/>
              <a:t>2) </a:t>
            </a:r>
            <a:r>
              <a:rPr lang="zh-CN" altLang="en-US" dirty="0"/>
              <a:t>“拒绝”，老师不同意，之后学生无法再次选择该题目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点击“题目”的属性值能够看到详细信息，与上一页</a:t>
            </a:r>
            <a:r>
              <a:rPr lang="en-US" altLang="zh-CN" dirty="0"/>
              <a:t>ppt</a:t>
            </a:r>
            <a:r>
              <a:rPr lang="zh-CN" altLang="en-US" dirty="0"/>
              <a:t>相同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84079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选题完毕后，学生</a:t>
            </a:r>
            <a:r>
              <a:rPr lang="en-US" altLang="zh-CN" dirty="0"/>
              <a:t>-</a:t>
            </a:r>
            <a:r>
              <a:rPr lang="zh-CN" altLang="en-US" dirty="0"/>
              <a:t>题目</a:t>
            </a:r>
            <a:r>
              <a:rPr lang="en-US" altLang="zh-CN" dirty="0"/>
              <a:t>-</a:t>
            </a:r>
            <a:r>
              <a:rPr lang="zh-CN" altLang="en-US" dirty="0"/>
              <a:t>指导老师就能够确定下来。</a:t>
            </a:r>
            <a:endParaRPr lang="en-US" altLang="zh-CN" dirty="0"/>
          </a:p>
          <a:p>
            <a:r>
              <a:rPr lang="zh-CN" altLang="en-US" dirty="0"/>
              <a:t>在此阶段，指导老师需要发布任务书，学生查看任务书后需要完成选题报告。点击“查看”有任务书详细信息，支持导出</a:t>
            </a:r>
            <a:r>
              <a:rPr lang="en-US" altLang="zh-CN" dirty="0"/>
              <a:t>word</a:t>
            </a:r>
            <a:r>
              <a:rPr lang="zh-CN" altLang="en-US" dirty="0"/>
              <a:t>功能。</a:t>
            </a:r>
            <a:endParaRPr lang="en-US" altLang="zh-CN" dirty="0"/>
          </a:p>
          <a:p>
            <a:r>
              <a:rPr lang="zh-CN" altLang="en-US" dirty="0"/>
              <a:t>此时状态显示为“待上传”，点击“</a:t>
            </a:r>
            <a:r>
              <a:rPr lang="en-US" altLang="zh-CN" dirty="0"/>
              <a:t>《</a:t>
            </a:r>
            <a:r>
              <a:rPr lang="zh-CN" altLang="en-US" dirty="0"/>
              <a:t>选题报告</a:t>
            </a:r>
            <a:r>
              <a:rPr lang="en-US" altLang="zh-CN" dirty="0"/>
              <a:t>》</a:t>
            </a:r>
            <a:r>
              <a:rPr lang="zh-CN" altLang="en-US" dirty="0"/>
              <a:t>”后会触发下载报告</a:t>
            </a:r>
            <a:r>
              <a:rPr lang="en-US" altLang="zh-CN" dirty="0"/>
              <a:t>word</a:t>
            </a:r>
            <a:r>
              <a:rPr lang="zh-CN" altLang="en-US" dirty="0"/>
              <a:t>模板。</a:t>
            </a:r>
            <a:endParaRPr lang="en-US" altLang="zh-CN" dirty="0"/>
          </a:p>
          <a:p>
            <a:r>
              <a:rPr lang="zh-CN" altLang="en-US" dirty="0"/>
              <a:t>学生写完报告后，点击“上传提交”图标，将会弹出上传窗口供学生上传报告。</a:t>
            </a:r>
            <a:endParaRPr lang="en-US" altLang="zh-CN" dirty="0"/>
          </a:p>
          <a:p>
            <a:r>
              <a:rPr lang="zh-CN" altLang="en-US" dirty="0"/>
              <a:t>上传完毕后，状态变更为“指导意见待填写”，点击“</a:t>
            </a:r>
            <a:r>
              <a:rPr lang="en-US" altLang="zh-CN" dirty="0"/>
              <a:t>《</a:t>
            </a:r>
            <a:r>
              <a:rPr lang="zh-CN" altLang="en-US" dirty="0"/>
              <a:t>选题报告</a:t>
            </a:r>
            <a:r>
              <a:rPr lang="en-US" altLang="zh-CN" dirty="0"/>
              <a:t>》</a:t>
            </a:r>
            <a:r>
              <a:rPr lang="zh-CN" altLang="en-US" dirty="0"/>
              <a:t>”后会触发下载学生完成的选题报告。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老师填写完指导意见后，状态变更为“指导意见已填写”，点击“</a:t>
            </a:r>
            <a:r>
              <a:rPr lang="en-US" altLang="zh-CN" dirty="0"/>
              <a:t>《</a:t>
            </a:r>
            <a:r>
              <a:rPr lang="zh-CN" altLang="en-US" dirty="0"/>
              <a:t>选题报告</a:t>
            </a:r>
            <a:r>
              <a:rPr lang="en-US" altLang="zh-CN" dirty="0"/>
              <a:t>》</a:t>
            </a:r>
            <a:r>
              <a:rPr lang="zh-CN" altLang="en-US" dirty="0"/>
              <a:t>”后会触发下载学生完成的选题报告</a:t>
            </a:r>
            <a:r>
              <a:rPr lang="en-US" altLang="zh-CN" dirty="0"/>
              <a:t>+</a:t>
            </a:r>
            <a:r>
              <a:rPr lang="zh-CN" altLang="en-US" dirty="0"/>
              <a:t>指导意见。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b="1" dirty="0"/>
              <a:t>注：为了解释“状态”属性方便，此原型页面显示有</a:t>
            </a:r>
            <a:r>
              <a:rPr lang="en-US" altLang="zh-CN" sz="4400" b="1" dirty="0"/>
              <a:t>3</a:t>
            </a:r>
            <a:r>
              <a:rPr lang="zh-CN" altLang="en-US" sz="4400" b="1" dirty="0"/>
              <a:t>份选题报告。但实际上，每个学生进入后只能够看到</a:t>
            </a:r>
            <a:r>
              <a:rPr lang="en-US" altLang="zh-CN" sz="4400" b="1" dirty="0"/>
              <a:t>1</a:t>
            </a:r>
            <a:r>
              <a:rPr lang="zh-CN" altLang="en-US" sz="4400" b="1" dirty="0"/>
              <a:t>份选题报告。</a:t>
            </a:r>
            <a:endParaRPr lang="en-US" altLang="zh-CN" sz="4400" b="1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632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中期检查表管理界面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到中期阶段，学生需要填写中期检查表，此时状态显示为“待上传”。</a:t>
            </a:r>
            <a:endParaRPr lang="en-US" altLang="zh-CN" dirty="0"/>
          </a:p>
          <a:p>
            <a:r>
              <a:rPr lang="zh-CN" altLang="en-US" dirty="0"/>
              <a:t>学生在下面的文本框填写完毕后，点击“确认提交”，状态变更为“考核意见待填写”。注意状态变更后学生仍能可以修改文本框的内容</a:t>
            </a:r>
            <a:endParaRPr lang="en-US" altLang="zh-CN" dirty="0"/>
          </a:p>
          <a:p>
            <a:r>
              <a:rPr lang="zh-CN" altLang="en-US" dirty="0"/>
              <a:t>老师写完考核意见后，状态变更为“考核意见已填写”。注意文本框的内容不可修改。</a:t>
            </a:r>
            <a:endParaRPr lang="en-US" altLang="zh-CN" dirty="0"/>
          </a:p>
          <a:p>
            <a:r>
              <a:rPr lang="zh-CN" altLang="en-US" dirty="0"/>
              <a:t>带有下划线的标题意味着能够下载中期检查表的</a:t>
            </a:r>
            <a:r>
              <a:rPr lang="en-US" altLang="zh-CN" dirty="0"/>
              <a:t>word</a:t>
            </a:r>
            <a:r>
              <a:rPr lang="zh-CN" altLang="en-US" dirty="0"/>
              <a:t>文档</a:t>
            </a:r>
            <a:endParaRPr lang="en-US" altLang="zh-CN" dirty="0"/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注：为了解释“状态”属性方便，此原型页面显示有</a:t>
            </a:r>
            <a:r>
              <a:rPr lang="en-US" altLang="zh-CN" dirty="0"/>
              <a:t>3</a:t>
            </a:r>
            <a:r>
              <a:rPr lang="zh-CN" altLang="en-US" dirty="0"/>
              <a:t>份中期检查表。但实际上，每个学生进入后只能够看到</a:t>
            </a:r>
            <a:r>
              <a:rPr lang="en-US" altLang="zh-CN" dirty="0"/>
              <a:t>1</a:t>
            </a:r>
            <a:r>
              <a:rPr lang="zh-CN" altLang="en-US" dirty="0"/>
              <a:t>份中期检查表。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4520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毕设管理</a:t>
            </a:r>
            <a:r>
              <a:rPr lang="en-US" altLang="zh-CN" dirty="0"/>
              <a:t>-</a:t>
            </a:r>
            <a:r>
              <a:rPr lang="zh-CN" altLang="en-US" dirty="0"/>
              <a:t>我的论文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在“待上传”状态下，学生下载</a:t>
            </a:r>
            <a:r>
              <a:rPr lang="en-US" altLang="zh-CN" dirty="0"/>
              <a:t>《</a:t>
            </a:r>
            <a:r>
              <a:rPr lang="zh-CN" altLang="en-US" dirty="0"/>
              <a:t>毕业设计</a:t>
            </a:r>
            <a:r>
              <a:rPr lang="en-US" altLang="zh-CN" dirty="0"/>
              <a:t>》</a:t>
            </a:r>
            <a:r>
              <a:rPr lang="zh-CN" altLang="en-US" dirty="0"/>
              <a:t>模板（下划线）</a:t>
            </a:r>
            <a:endParaRPr lang="en-US" altLang="zh-CN" dirty="0"/>
          </a:p>
          <a:p>
            <a:r>
              <a:rPr lang="zh-CN" altLang="en-US" dirty="0"/>
              <a:t>学生写完后，点击“上传提交”，此时状态显示“待审阅”</a:t>
            </a:r>
            <a:endParaRPr lang="en-US" altLang="zh-CN" dirty="0"/>
          </a:p>
          <a:p>
            <a:r>
              <a:rPr lang="zh-CN" altLang="en-US" dirty="0"/>
              <a:t>老师审阅提出修改意见后，状态显示为“待修改”，在“修改意见</a:t>
            </a:r>
            <a:r>
              <a:rPr lang="en-US" altLang="zh-CN" dirty="0"/>
              <a:t>”</a:t>
            </a:r>
            <a:r>
              <a:rPr lang="zh-CN" altLang="en-US" dirty="0"/>
              <a:t>下能够点击</a:t>
            </a:r>
            <a:r>
              <a:rPr lang="en-US" altLang="zh-CN" dirty="0"/>
              <a:t>”</a:t>
            </a:r>
            <a:r>
              <a:rPr lang="zh-CN" altLang="en-US" dirty="0"/>
              <a:t>查看“进入子页面</a:t>
            </a:r>
            <a:endParaRPr lang="en-US" altLang="zh-CN" dirty="0"/>
          </a:p>
          <a:p>
            <a:r>
              <a:rPr lang="zh-CN" altLang="en-US" dirty="0"/>
              <a:t>学生修改毕设上传后状态又变更为“待审阅”（可多次修改）</a:t>
            </a:r>
            <a:endParaRPr lang="en-US" altLang="zh-CN" dirty="0"/>
          </a:p>
          <a:p>
            <a:r>
              <a:rPr lang="zh-CN" altLang="en-US" dirty="0"/>
              <a:t>最后，由指导老师确认论文状态为”最终版“</a:t>
            </a:r>
            <a:endParaRPr lang="en-US" altLang="zh-CN" dirty="0"/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注：为了解释“状态”属性方便，此原型页面显示有</a:t>
            </a:r>
            <a:r>
              <a:rPr lang="en-US" altLang="zh-CN" dirty="0"/>
              <a:t>4</a:t>
            </a:r>
            <a:r>
              <a:rPr lang="zh-CN" altLang="en-US" dirty="0"/>
              <a:t>份毕业设计。但实际上，每个学生进入后只能够看到</a:t>
            </a:r>
            <a:r>
              <a:rPr lang="en-US" altLang="zh-CN" dirty="0"/>
              <a:t>1</a:t>
            </a:r>
            <a:r>
              <a:rPr lang="zh-CN" altLang="en-US" dirty="0"/>
              <a:t>份毕业设计。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732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毕设管理</a:t>
            </a:r>
            <a:r>
              <a:rPr lang="en-US" altLang="zh-CN" dirty="0"/>
              <a:t>-</a:t>
            </a:r>
            <a:r>
              <a:rPr lang="zh-CN" altLang="en-US" dirty="0"/>
              <a:t>历史版本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在这里能够看到每个版本的学生毕设、上传时间和修改意见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D93DC-8B50-41AD-BA6D-A393A846C8E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97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701E15-F2DD-4940-A0FF-C99B9C1C23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814A072-2E8A-4CC6-9317-F797D1D097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F3B1AC-782A-4D36-8A15-D41485A14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8B1AC1-5B38-4AD8-B7B6-560519C1D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0BD89F-1D41-488B-BAC5-CBAAC9906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166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9B2CF-D894-4BDC-8CAE-7D0A85D03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C3FF9E2-C75C-47E1-9B66-06CD11008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166362-DB5B-472D-A18E-725A934DA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B4F127-43FC-4435-B788-76487DC3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3FD9CE-A91C-4F99-A516-6A00DD465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528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81C37C7-6707-4C45-9E20-3711927B71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69701BC-18AC-4331-81E8-C6752B324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2F0D12-7BC8-47D1-A095-68BAE3873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E8D17E-730A-4EDB-B5A9-E7CB7213C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11BCF6-0D80-47C0-B2C9-2FDB048CC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482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574B9C-B2F0-440F-964F-B3FEF975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42E28E-00F6-43EF-A6F8-858CEC3A6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9C8524-510C-43DC-A692-B4B6131EF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8E1C1B-2329-41E2-B146-6162ECCEE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30116A-BA43-42B2-BFB5-AD5F0FC30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686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AC228E-FAAE-4EA9-8DDA-E552265CC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BE6465C-44A7-4326-BE29-0A7811775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F0C13D-A6CD-4106-AC1C-4411F306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55141D-A5B2-485C-A3C9-08B70F170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DC4D6E-5DE7-45C8-A449-893E9B2DD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079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C885E-C9AC-4816-A886-FE32C373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1EB039-0414-4193-A9B9-690DE8F30A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79A47ED-19C9-4F10-8B1F-C9D3536E47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26BE456-57BD-4616-9963-B2BF2F472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C9143F-02C5-464E-89BE-3FC0DC8F7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F48C60-ED71-4333-A0D5-1E2465626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882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BCCA18-4E49-4E6B-8D60-13FAA03A0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B5347E-78E2-437B-8204-2D98ECE93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917AEA-FCD2-46C1-B4CE-E2B412439A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F75283C-124A-45FB-A6B0-4DAA7381FA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CC7196E-8926-4343-9E95-5401E0C4D7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827421B-BED8-490C-AFFC-3AE331B5F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8F02215-775C-4F13-80C7-4F2AD4377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D6643E7-0BB9-47BB-A7BE-750DE7D40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91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3688C9-AAA0-4618-8A8C-B53C541BE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570757E-84A2-43DB-95B5-B88D45643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C869BAE-231F-4C43-A211-71628F56A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875AF6A-9543-4377-A923-404BB026C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038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48D1096-F406-40BE-B189-DEF682976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6A106DA-F59B-4561-AF44-3A1079DE9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849A60-8EF0-4972-B4DD-E3DD91993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065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E07B1D-6926-4DD6-BBD4-F5C7E850A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23B38B-871C-46A8-B091-7F006D376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7BD7A6-C823-4221-8764-17F8A6E749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BAA21CB-6A8D-4434-812B-A8BCE6C28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2384CA9-B530-4281-9B46-D9600981F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4863C6-EF5F-40BA-A040-0F33BAF3B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9177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0E32D1-7013-4B70-83EF-09DB738D0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8A4DDF7-B931-4638-A0D4-6417EFFAE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A6F42E-BFCF-479F-9F88-3C39E8CD6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EEAD6A-46CD-47F2-A5D7-9B629BFC8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CF9D12-5F43-49D3-8A30-4B7BC8489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BD45E0-25C1-43E2-83EC-B84C38EF0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169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3A04AAD-9D22-43EA-B88D-DBF2CECC1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6DF40A-61C6-4411-BE2C-F7CB7A774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345354-197B-4D7A-AD95-92CD7A056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D703D-291C-4F40-A4E8-750B776141A4}" type="datetimeFigureOut">
              <a:rPr lang="zh-CN" altLang="en-US" smtClean="0"/>
              <a:t>2019/5/5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190AC0-4649-41ED-A8EA-35470BB61F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D8856E-0088-46B7-973E-4A31AF652F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C6D7A-B39D-4228-8E42-635257D613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32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956E18-1309-4F44-8F2F-A6C3820E8A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36561"/>
            <a:ext cx="9144000" cy="984877"/>
          </a:xfrm>
        </p:spPr>
        <p:txBody>
          <a:bodyPr/>
          <a:lstStyle/>
          <a:p>
            <a:r>
              <a:rPr lang="zh-CN" altLang="en-US" dirty="0"/>
              <a:t>系统原型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4101C86-CB94-48B8-A57B-82E291853645}"/>
              </a:ext>
            </a:extLst>
          </p:cNvPr>
          <p:cNvSpPr txBox="1"/>
          <p:nvPr/>
        </p:nvSpPr>
        <p:spPr>
          <a:xfrm>
            <a:off x="4253217" y="2357720"/>
            <a:ext cx="4244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本科生毕业设计（论文）管理系统</a:t>
            </a:r>
          </a:p>
        </p:txBody>
      </p:sp>
    </p:spTree>
    <p:extLst>
      <p:ext uri="{BB962C8B-B14F-4D97-AF65-F5344CB8AC3E}">
        <p14:creationId xmlns:p14="http://schemas.microsoft.com/office/powerpoint/2010/main" val="112278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5523B29-A4D3-43D2-ABEF-652B10895664}"/>
              </a:ext>
            </a:extLst>
          </p:cNvPr>
          <p:cNvSpPr txBox="1">
            <a:spLocks/>
          </p:cNvSpPr>
          <p:nvPr/>
        </p:nvSpPr>
        <p:spPr>
          <a:xfrm>
            <a:off x="253344" y="95765"/>
            <a:ext cx="10515600" cy="9183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学生毕业论文（设计）管理</a:t>
            </a:r>
            <a:r>
              <a:rPr lang="en-US" altLang="zh-CN" dirty="0"/>
              <a:t>—</a:t>
            </a:r>
            <a:r>
              <a:rPr lang="zh-CN" altLang="en-US" dirty="0"/>
              <a:t>历史版本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5440E60-3811-4C23-884D-CA41877B33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304" y="1179075"/>
            <a:ext cx="7985988" cy="56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484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3FF35C-4268-43D7-9841-56582CE35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156" y="0"/>
            <a:ext cx="10515600" cy="1325563"/>
          </a:xfrm>
        </p:spPr>
        <p:txBody>
          <a:bodyPr/>
          <a:lstStyle/>
          <a:p>
            <a:r>
              <a:rPr lang="zh-CN" altLang="en-US" dirty="0"/>
              <a:t>学生评审答辩和成绩管理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2C37F6-1DEE-4633-B6D2-59BB8AC8D6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56" y="1523831"/>
            <a:ext cx="7007085" cy="498281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F4279A9-163C-46F3-9D74-0A343E09D4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496" y="3587953"/>
            <a:ext cx="4598504" cy="327004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A23914D-A34D-48E1-A00E-34813E2CC5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497" y="158953"/>
            <a:ext cx="4598504" cy="327004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F5337F9E-3300-47C3-9122-557FE4271057}"/>
              </a:ext>
            </a:extLst>
          </p:cNvPr>
          <p:cNvSpPr/>
          <p:nvPr/>
        </p:nvSpPr>
        <p:spPr>
          <a:xfrm>
            <a:off x="3939155" y="2872591"/>
            <a:ext cx="311326" cy="19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B55719C-59C7-49E5-9EC9-3BE8E517F67B}"/>
              </a:ext>
            </a:extLst>
          </p:cNvPr>
          <p:cNvSpPr/>
          <p:nvPr/>
        </p:nvSpPr>
        <p:spPr>
          <a:xfrm>
            <a:off x="5052337" y="2872590"/>
            <a:ext cx="311326" cy="19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1037E4D-266C-4461-A768-B4059889984A}"/>
              </a:ext>
            </a:extLst>
          </p:cNvPr>
          <p:cNvCxnSpPr>
            <a:cxnSpLocks/>
          </p:cNvCxnSpPr>
          <p:nvPr/>
        </p:nvCxnSpPr>
        <p:spPr>
          <a:xfrm>
            <a:off x="5363663" y="3031250"/>
            <a:ext cx="2229833" cy="155068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5701A96-2140-496F-B39A-8B0C62B212BC}"/>
              </a:ext>
            </a:extLst>
          </p:cNvPr>
          <p:cNvCxnSpPr>
            <a:cxnSpLocks/>
          </p:cNvCxnSpPr>
          <p:nvPr/>
        </p:nvCxnSpPr>
        <p:spPr>
          <a:xfrm flipV="1">
            <a:off x="4250481" y="2031424"/>
            <a:ext cx="3343015" cy="8708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591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FD722A15-A1A0-4526-8CAB-5D9A7DDF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156" y="0"/>
            <a:ext cx="10515600" cy="1325563"/>
          </a:xfrm>
        </p:spPr>
        <p:txBody>
          <a:bodyPr/>
          <a:lstStyle/>
          <a:p>
            <a:r>
              <a:rPr lang="zh-CN" altLang="en-US" dirty="0"/>
              <a:t>学生个人信息管理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8314B2F-FC9C-4EF8-A77D-A800115216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55" y="1166537"/>
            <a:ext cx="7818783" cy="53790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AED0ED8-8F39-403F-B8FD-4ED774315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643" y="26452"/>
            <a:ext cx="3316357" cy="235829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68ABC66-9A81-4DE6-AE7C-E681C2D8F0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313" y="2453775"/>
            <a:ext cx="3218517" cy="228872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8D38F59-1531-41BD-943A-1D8927CE97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642" y="4930181"/>
            <a:ext cx="3316358" cy="194667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3CC647F4-4E51-4A2A-AAC7-86AD92919A03}"/>
              </a:ext>
            </a:extLst>
          </p:cNvPr>
          <p:cNvSpPr txBox="1"/>
          <p:nvPr/>
        </p:nvSpPr>
        <p:spPr>
          <a:xfrm>
            <a:off x="8348870" y="3150704"/>
            <a:ext cx="188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放大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9ACAB2C-8DF3-41B0-BBF4-320C28CD0F66}"/>
              </a:ext>
            </a:extLst>
          </p:cNvPr>
          <p:cNvSpPr/>
          <p:nvPr/>
        </p:nvSpPr>
        <p:spPr>
          <a:xfrm>
            <a:off x="5211364" y="4204435"/>
            <a:ext cx="311326" cy="19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AD2407A-A05C-4EA4-85E8-904E436FE356}"/>
              </a:ext>
            </a:extLst>
          </p:cNvPr>
          <p:cNvSpPr/>
          <p:nvPr/>
        </p:nvSpPr>
        <p:spPr>
          <a:xfrm>
            <a:off x="4664711" y="4532425"/>
            <a:ext cx="311326" cy="19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17DCADC-2E3A-41A6-B2A6-B988DC0AA589}"/>
              </a:ext>
            </a:extLst>
          </p:cNvPr>
          <p:cNvSpPr/>
          <p:nvPr/>
        </p:nvSpPr>
        <p:spPr>
          <a:xfrm>
            <a:off x="5294293" y="4830972"/>
            <a:ext cx="311326" cy="19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1FBF9E75-2D35-432B-B37E-93597CED15A2}"/>
              </a:ext>
            </a:extLst>
          </p:cNvPr>
          <p:cNvCxnSpPr>
            <a:cxnSpLocks/>
          </p:cNvCxnSpPr>
          <p:nvPr/>
        </p:nvCxnSpPr>
        <p:spPr>
          <a:xfrm flipV="1">
            <a:off x="5294293" y="1648281"/>
            <a:ext cx="3581349" cy="257687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8506A346-9DB0-4A85-BB26-76B49234B8D0}"/>
              </a:ext>
            </a:extLst>
          </p:cNvPr>
          <p:cNvCxnSpPr>
            <a:cxnSpLocks/>
          </p:cNvCxnSpPr>
          <p:nvPr/>
        </p:nvCxnSpPr>
        <p:spPr>
          <a:xfrm flipV="1">
            <a:off x="5004118" y="4003815"/>
            <a:ext cx="3858195" cy="66402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59D7CBD5-1EAD-4FCC-B3DF-864E0BF1A5DE}"/>
              </a:ext>
            </a:extLst>
          </p:cNvPr>
          <p:cNvCxnSpPr>
            <a:cxnSpLocks/>
          </p:cNvCxnSpPr>
          <p:nvPr/>
        </p:nvCxnSpPr>
        <p:spPr>
          <a:xfrm>
            <a:off x="5637685" y="4949278"/>
            <a:ext cx="3237957" cy="109371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78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8F4D067-E9DB-4425-A527-DDECBAE1F6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244" y="1083364"/>
            <a:ext cx="7945579" cy="5650190"/>
          </a:xfr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60FF66AC-52D1-4BCF-B370-A742ED42F300}"/>
              </a:ext>
            </a:extLst>
          </p:cNvPr>
          <p:cNvSpPr txBox="1">
            <a:spLocks/>
          </p:cNvSpPr>
          <p:nvPr/>
        </p:nvSpPr>
        <p:spPr>
          <a:xfrm>
            <a:off x="192156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学生修改密码</a:t>
            </a:r>
          </a:p>
        </p:txBody>
      </p:sp>
    </p:spTree>
    <p:extLst>
      <p:ext uri="{BB962C8B-B14F-4D97-AF65-F5344CB8AC3E}">
        <p14:creationId xmlns:p14="http://schemas.microsoft.com/office/powerpoint/2010/main" val="3798463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37C2A3-302F-4502-B9B9-72EA66B16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6855" y="2596924"/>
            <a:ext cx="3698290" cy="1664151"/>
          </a:xfrm>
        </p:spPr>
        <p:txBody>
          <a:bodyPr>
            <a:normAutofit/>
          </a:bodyPr>
          <a:lstStyle/>
          <a:p>
            <a:r>
              <a:rPr lang="zh-CN" altLang="en-US" sz="6000" dirty="0"/>
              <a:t>教师视角</a:t>
            </a:r>
          </a:p>
        </p:txBody>
      </p:sp>
    </p:spTree>
    <p:extLst>
      <p:ext uri="{BB962C8B-B14F-4D97-AF65-F5344CB8AC3E}">
        <p14:creationId xmlns:p14="http://schemas.microsoft.com/office/powerpoint/2010/main" val="3852527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F7A109-3049-48B3-AAC3-A029DB128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365" y="18255"/>
            <a:ext cx="10515600" cy="1325563"/>
          </a:xfrm>
        </p:spPr>
        <p:txBody>
          <a:bodyPr/>
          <a:lstStyle/>
          <a:p>
            <a:r>
              <a:rPr lang="zh-CN" altLang="en-US" dirty="0"/>
              <a:t>教师主页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04E86D3-AA7A-4AF7-8D89-8B1BA1C3F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983" y="1071091"/>
            <a:ext cx="8112169" cy="5768654"/>
          </a:xfrm>
        </p:spPr>
      </p:pic>
    </p:spTree>
    <p:extLst>
      <p:ext uri="{BB962C8B-B14F-4D97-AF65-F5344CB8AC3E}">
        <p14:creationId xmlns:p14="http://schemas.microsoft.com/office/powerpoint/2010/main" val="929068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8FCD734-F7E8-4909-AE32-74CE673A31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17" y="1530627"/>
            <a:ext cx="6778797" cy="4820478"/>
          </a:xfr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AB31D28A-3EEF-496A-A7E5-82FF121A5E9B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教师毕设题目管理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9E02AD5-25FB-4838-95ED-BC1DC30A21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499" y="31879"/>
            <a:ext cx="4595501" cy="3267912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DF3A76F1-27E3-4E08-ADCF-F34452EB441E}"/>
              </a:ext>
            </a:extLst>
          </p:cNvPr>
          <p:cNvSpPr/>
          <p:nvPr/>
        </p:nvSpPr>
        <p:spPr>
          <a:xfrm>
            <a:off x="2131012" y="3071374"/>
            <a:ext cx="1219253" cy="22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AE4A8E8-19AE-473B-B2EA-082D6B45BD22}"/>
              </a:ext>
            </a:extLst>
          </p:cNvPr>
          <p:cNvSpPr/>
          <p:nvPr/>
        </p:nvSpPr>
        <p:spPr>
          <a:xfrm>
            <a:off x="4088241" y="3930927"/>
            <a:ext cx="692479" cy="2037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2AF2E43F-901E-4FCD-8975-30F80BF2CBA0}"/>
              </a:ext>
            </a:extLst>
          </p:cNvPr>
          <p:cNvCxnSpPr>
            <a:cxnSpLocks/>
          </p:cNvCxnSpPr>
          <p:nvPr/>
        </p:nvCxnSpPr>
        <p:spPr>
          <a:xfrm flipV="1">
            <a:off x="3350265" y="1870501"/>
            <a:ext cx="4246234" cy="120087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48C623BF-BFF4-4C7E-8286-CC25A95E34FE}"/>
              </a:ext>
            </a:extLst>
          </p:cNvPr>
          <p:cNvCxnSpPr>
            <a:cxnSpLocks/>
          </p:cNvCxnSpPr>
          <p:nvPr/>
        </p:nvCxnSpPr>
        <p:spPr>
          <a:xfrm>
            <a:off x="4780720" y="4032803"/>
            <a:ext cx="2891171" cy="121804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4D2E097C-2B63-409B-A098-DAC08CC4C9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891" y="3558210"/>
            <a:ext cx="4318861" cy="307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111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FA3A7DCD-0A30-4B95-9A14-B21D5DE9FE3C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教师毕设题目管理</a:t>
            </a:r>
            <a:r>
              <a:rPr lang="en-US" altLang="zh-CN" dirty="0"/>
              <a:t>(cont.)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A895EEF-0EA3-4A28-AAEE-B994325D44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17" y="1530627"/>
            <a:ext cx="6778797" cy="4820478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F17710D-A52F-4442-A605-CF8EE2C86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790" y="112231"/>
            <a:ext cx="4664209" cy="331677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12BB4A1-DE52-44C2-8233-480BFA2E3E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790" y="3612320"/>
            <a:ext cx="4664210" cy="3227425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36D3C749-6185-411E-9050-64E58CA5E386}"/>
              </a:ext>
            </a:extLst>
          </p:cNvPr>
          <p:cNvSpPr/>
          <p:nvPr/>
        </p:nvSpPr>
        <p:spPr>
          <a:xfrm>
            <a:off x="6271591" y="2832652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D98AC8E-0F56-44CE-B744-077414898328}"/>
              </a:ext>
            </a:extLst>
          </p:cNvPr>
          <p:cNvSpPr/>
          <p:nvPr/>
        </p:nvSpPr>
        <p:spPr>
          <a:xfrm>
            <a:off x="11168242" y="998885"/>
            <a:ext cx="235499" cy="1639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A0A5870-F243-4330-B29D-345F5C1C69DC}"/>
              </a:ext>
            </a:extLst>
          </p:cNvPr>
          <p:cNvCxnSpPr>
            <a:cxnSpLocks/>
          </p:cNvCxnSpPr>
          <p:nvPr/>
        </p:nvCxnSpPr>
        <p:spPr>
          <a:xfrm flipV="1">
            <a:off x="6659217" y="2305878"/>
            <a:ext cx="868573" cy="52677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570564D2-17D6-4639-915A-3141712E746D}"/>
              </a:ext>
            </a:extLst>
          </p:cNvPr>
          <p:cNvCxnSpPr>
            <a:cxnSpLocks/>
            <a:stCxn id="13" idx="2"/>
            <a:endCxn id="9" idx="0"/>
          </p:cNvCxnSpPr>
          <p:nvPr/>
        </p:nvCxnSpPr>
        <p:spPr>
          <a:xfrm flipH="1">
            <a:off x="9859895" y="1162879"/>
            <a:ext cx="1426097" cy="244944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407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5594B40B-4CE2-4F43-82B5-DD8D6444D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48" y="1512783"/>
            <a:ext cx="6510374" cy="4629599"/>
          </a:xfr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990F8557-8F28-4BC0-9FC5-8CAD7C1B732F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教师毕设题目管理</a:t>
            </a:r>
            <a:r>
              <a:rPr lang="en-US" altLang="zh-CN" dirty="0"/>
              <a:t>(cont.)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E912871-3DB8-49C2-B824-0D173E5D2F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591" y="205311"/>
            <a:ext cx="4777409" cy="333037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71F135C-9F6F-489A-9294-43017B05AC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590" y="3602579"/>
            <a:ext cx="4777409" cy="3237166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072277E0-C4BA-45CD-BEBA-594E842F147F}"/>
              </a:ext>
            </a:extLst>
          </p:cNvPr>
          <p:cNvSpPr/>
          <p:nvPr/>
        </p:nvSpPr>
        <p:spPr>
          <a:xfrm>
            <a:off x="5385352" y="3021496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F8C6D1F-7005-4D70-AFAA-2025D1EF391E}"/>
              </a:ext>
            </a:extLst>
          </p:cNvPr>
          <p:cNvSpPr/>
          <p:nvPr/>
        </p:nvSpPr>
        <p:spPr>
          <a:xfrm>
            <a:off x="5385352" y="3294822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BB1A850A-FCEE-4ACF-9EA8-4F5C710434E4}"/>
              </a:ext>
            </a:extLst>
          </p:cNvPr>
          <p:cNvCxnSpPr>
            <a:cxnSpLocks/>
          </p:cNvCxnSpPr>
          <p:nvPr/>
        </p:nvCxnSpPr>
        <p:spPr>
          <a:xfrm flipV="1">
            <a:off x="5772978" y="2186609"/>
            <a:ext cx="1641612" cy="91440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87B28217-0E1D-4ECB-8E37-45B753B2CC01}"/>
              </a:ext>
            </a:extLst>
          </p:cNvPr>
          <p:cNvCxnSpPr>
            <a:cxnSpLocks/>
          </p:cNvCxnSpPr>
          <p:nvPr/>
        </p:nvCxnSpPr>
        <p:spPr>
          <a:xfrm>
            <a:off x="5772977" y="3399183"/>
            <a:ext cx="1641613" cy="168965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7012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78F94671-A5E3-4822-A89C-980BE5228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56" y="1521686"/>
            <a:ext cx="6246269" cy="4441791"/>
          </a:xfr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BA0DF507-63B6-421F-A9C3-E14C156DE9F1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选题指导管理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3A6BCE3-BF43-457A-9888-4E31902AB367}"/>
              </a:ext>
            </a:extLst>
          </p:cNvPr>
          <p:cNvSpPr/>
          <p:nvPr/>
        </p:nvSpPr>
        <p:spPr>
          <a:xfrm>
            <a:off x="5792857" y="3220278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C278D74-AA96-4B1D-8157-985E7CB1BB48}"/>
              </a:ext>
            </a:extLst>
          </p:cNvPr>
          <p:cNvSpPr/>
          <p:nvPr/>
        </p:nvSpPr>
        <p:spPr>
          <a:xfrm>
            <a:off x="5792857" y="2688535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5EF4F002-973E-4753-8007-999608A574CE}"/>
              </a:ext>
            </a:extLst>
          </p:cNvPr>
          <p:cNvCxnSpPr>
            <a:cxnSpLocks/>
          </p:cNvCxnSpPr>
          <p:nvPr/>
        </p:nvCxnSpPr>
        <p:spPr>
          <a:xfrm>
            <a:off x="6171785" y="2792896"/>
            <a:ext cx="820807" cy="42738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6C12CAA8-CD2C-4463-8B23-3B6F7BE83AA7}"/>
              </a:ext>
            </a:extLst>
          </p:cNvPr>
          <p:cNvCxnSpPr>
            <a:cxnSpLocks/>
          </p:cNvCxnSpPr>
          <p:nvPr/>
        </p:nvCxnSpPr>
        <p:spPr>
          <a:xfrm flipV="1">
            <a:off x="6180483" y="3220278"/>
            <a:ext cx="812109" cy="10336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A309C96D-1BAD-4FED-BDC0-4EF15E993F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592" y="1470990"/>
            <a:ext cx="5115548" cy="363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995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353B05-8428-4603-9EB8-03F33C885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431" y="155400"/>
            <a:ext cx="10515600" cy="918391"/>
          </a:xfrm>
        </p:spPr>
        <p:txBody>
          <a:bodyPr/>
          <a:lstStyle/>
          <a:p>
            <a:r>
              <a:rPr lang="zh-CN" altLang="en-US" dirty="0"/>
              <a:t>登录界面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90B488-BA94-40AF-9D20-DDFC81679B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56" y="1032856"/>
            <a:ext cx="9970075" cy="582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3504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97A9011F-CA5D-43BA-87BF-6F69FDB04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213" y="1697601"/>
            <a:ext cx="5237078" cy="3724144"/>
          </a:xfrm>
          <a:prstGeom prst="rect">
            <a:avLst/>
          </a:prstGeom>
        </p:spPr>
      </p:pic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70A8E2C8-555F-48AD-82B0-7801398F54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98" y="1539378"/>
            <a:ext cx="6119069" cy="4351338"/>
          </a:xfr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D0B46DCC-682E-42C0-97B1-1646AE988C7F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中期检查管理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72867F9-F6C1-49AB-85EE-462D8312CEEB}"/>
              </a:ext>
            </a:extLst>
          </p:cNvPr>
          <p:cNvSpPr/>
          <p:nvPr/>
        </p:nvSpPr>
        <p:spPr>
          <a:xfrm>
            <a:off x="5385352" y="3167599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A35ADBC-5828-4669-B374-2C8F1BAE8695}"/>
              </a:ext>
            </a:extLst>
          </p:cNvPr>
          <p:cNvSpPr/>
          <p:nvPr/>
        </p:nvSpPr>
        <p:spPr>
          <a:xfrm>
            <a:off x="5328772" y="2688535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D908ACAF-CE28-4BCE-89AD-29A2A8763B10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5716398" y="2792896"/>
            <a:ext cx="1030309" cy="27542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03D159D2-0079-4758-8C9F-B6B1647E0CA0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5772978" y="3220278"/>
            <a:ext cx="973729" cy="5168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687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DEEAF21-AA5F-4B52-AAE9-4A4428D2F7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08" y="975590"/>
            <a:ext cx="6616791" cy="4705273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44A24853-DBA1-4DC6-BF0D-D5C437368A52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教师毕设管理（非最终版论文）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5C570EB-4E93-411F-B898-058CBBAC1480}"/>
              </a:ext>
            </a:extLst>
          </p:cNvPr>
          <p:cNvSpPr/>
          <p:nvPr/>
        </p:nvSpPr>
        <p:spPr>
          <a:xfrm>
            <a:off x="5971761" y="2528196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C3F0EBA-4F31-434B-B77C-0263DFE84559}"/>
              </a:ext>
            </a:extLst>
          </p:cNvPr>
          <p:cNvSpPr/>
          <p:nvPr/>
        </p:nvSpPr>
        <p:spPr>
          <a:xfrm>
            <a:off x="5971761" y="3098039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75A4D17-0F09-40F3-9930-2C4FC4A80CA2}"/>
              </a:ext>
            </a:extLst>
          </p:cNvPr>
          <p:cNvSpPr/>
          <p:nvPr/>
        </p:nvSpPr>
        <p:spPr>
          <a:xfrm>
            <a:off x="6819900" y="3098039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64F9463-A351-4006-9152-8F516683B4D0}"/>
              </a:ext>
            </a:extLst>
          </p:cNvPr>
          <p:cNvCxnSpPr>
            <a:cxnSpLocks/>
          </p:cNvCxnSpPr>
          <p:nvPr/>
        </p:nvCxnSpPr>
        <p:spPr>
          <a:xfrm flipV="1">
            <a:off x="6359387" y="1845504"/>
            <a:ext cx="1563840" cy="75370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A998EBAD-FC7B-4142-9012-789990A732F6}"/>
              </a:ext>
            </a:extLst>
          </p:cNvPr>
          <p:cNvCxnSpPr>
            <a:cxnSpLocks/>
          </p:cNvCxnSpPr>
          <p:nvPr/>
        </p:nvCxnSpPr>
        <p:spPr>
          <a:xfrm flipV="1">
            <a:off x="6359387" y="1903399"/>
            <a:ext cx="1563840" cy="128029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DB5B1EA2-6F20-453B-B708-447908CE3C9B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7207526" y="3202400"/>
            <a:ext cx="567773" cy="97203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095976D5-43E0-47C2-B97A-E4235E709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227" y="681036"/>
            <a:ext cx="4171018" cy="2966057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A69D05DC-8674-471A-AE10-96ABDA6F0E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299" y="3804496"/>
            <a:ext cx="4245251" cy="3018845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9069A2C9-B154-44A6-8F52-450F86A84D5D}"/>
              </a:ext>
            </a:extLst>
          </p:cNvPr>
          <p:cNvSpPr/>
          <p:nvPr/>
        </p:nvSpPr>
        <p:spPr>
          <a:xfrm>
            <a:off x="10172286" y="5450714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80582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0FF1C04-5610-45ED-BF92-08CF515E5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27" y="1092927"/>
            <a:ext cx="7046335" cy="5010727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44A24853-DBA1-4DC6-BF0D-D5C437368A52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教师毕设管理（最终版论文）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5C570EB-4E93-411F-B898-058CBBAC1480}"/>
              </a:ext>
            </a:extLst>
          </p:cNvPr>
          <p:cNvSpPr/>
          <p:nvPr/>
        </p:nvSpPr>
        <p:spPr>
          <a:xfrm>
            <a:off x="5544379" y="2709724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C3F0EBA-4F31-434B-B77C-0263DFE84559}"/>
              </a:ext>
            </a:extLst>
          </p:cNvPr>
          <p:cNvSpPr/>
          <p:nvPr/>
        </p:nvSpPr>
        <p:spPr>
          <a:xfrm>
            <a:off x="5564257" y="2985739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64F9463-A351-4006-9152-8F516683B4D0}"/>
              </a:ext>
            </a:extLst>
          </p:cNvPr>
          <p:cNvCxnSpPr>
            <a:cxnSpLocks/>
          </p:cNvCxnSpPr>
          <p:nvPr/>
        </p:nvCxnSpPr>
        <p:spPr>
          <a:xfrm flipV="1">
            <a:off x="5951883" y="1845504"/>
            <a:ext cx="1971344" cy="96858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A998EBAD-FC7B-4142-9012-789990A732F6}"/>
              </a:ext>
            </a:extLst>
          </p:cNvPr>
          <p:cNvCxnSpPr>
            <a:cxnSpLocks/>
          </p:cNvCxnSpPr>
          <p:nvPr/>
        </p:nvCxnSpPr>
        <p:spPr>
          <a:xfrm flipV="1">
            <a:off x="5984764" y="1903400"/>
            <a:ext cx="1938463" cy="118937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5E41484D-8B1A-4E87-B278-5204FFEAF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226" y="685800"/>
            <a:ext cx="4095691" cy="2912491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D6465B2B-ADA9-4136-9E30-CC3518D53B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225" y="3657600"/>
            <a:ext cx="4095689" cy="2912490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7E9B00B2-504A-4B5F-BDC7-7818D41F6F73}"/>
              </a:ext>
            </a:extLst>
          </p:cNvPr>
          <p:cNvSpPr/>
          <p:nvPr/>
        </p:nvSpPr>
        <p:spPr>
          <a:xfrm>
            <a:off x="7029491" y="2709724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3D39BA94-33D8-4E4C-AF3D-37887F5C5366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7417117" y="2814085"/>
            <a:ext cx="489669" cy="199923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6584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22F36135-D38C-4D66-83E3-F217220F3F12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教师毕设管理</a:t>
            </a:r>
            <a:r>
              <a:rPr lang="en-US" altLang="zh-CN" dirty="0"/>
              <a:t>—</a:t>
            </a:r>
            <a:r>
              <a:rPr lang="zh-CN" altLang="en-US" dirty="0"/>
              <a:t>指导论文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70CBD221-8CB8-46CA-B24D-9485E762D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30300"/>
            <a:ext cx="6119069" cy="4351338"/>
          </a:xfr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BEB7525-EBBB-4479-91F5-BE5904117E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93" y="1343818"/>
            <a:ext cx="5510808" cy="3918796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128A7114-BC13-4261-9EDF-1D92DF9863F9}"/>
              </a:ext>
            </a:extLst>
          </p:cNvPr>
          <p:cNvSpPr/>
          <p:nvPr/>
        </p:nvSpPr>
        <p:spPr>
          <a:xfrm>
            <a:off x="3014870" y="2804764"/>
            <a:ext cx="387626" cy="208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B8713713-CECA-4827-BF0C-F300520746EB}"/>
              </a:ext>
            </a:extLst>
          </p:cNvPr>
          <p:cNvCxnSpPr>
            <a:cxnSpLocks/>
          </p:cNvCxnSpPr>
          <p:nvPr/>
        </p:nvCxnSpPr>
        <p:spPr>
          <a:xfrm>
            <a:off x="3402496" y="2909125"/>
            <a:ext cx="2693504" cy="719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24662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FB078393-D0F7-4B85-9E7D-644764212D3E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教师毕设管理</a:t>
            </a:r>
            <a:r>
              <a:rPr lang="en-US" altLang="zh-CN" dirty="0"/>
              <a:t>—</a:t>
            </a:r>
            <a:r>
              <a:rPr lang="zh-CN" altLang="en-US" dirty="0"/>
              <a:t>评阅论文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5A91808-F511-49EE-A69C-959B7484C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462" y="3429000"/>
            <a:ext cx="4476448" cy="3183252"/>
          </a:xfrm>
          <a:prstGeom prst="rect">
            <a:avLst/>
          </a:prstGeom>
        </p:spPr>
      </p:pic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7EDCC9D8-331F-4872-BC96-6AF3292AE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90" y="1343818"/>
            <a:ext cx="6119069" cy="4351338"/>
          </a:xfr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450FF96-3C3D-4193-A49B-11E5E9CDE9C2}"/>
              </a:ext>
            </a:extLst>
          </p:cNvPr>
          <p:cNvSpPr/>
          <p:nvPr/>
        </p:nvSpPr>
        <p:spPr>
          <a:xfrm>
            <a:off x="3595895" y="2776189"/>
            <a:ext cx="356980" cy="4146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C6C0A23-815B-443F-A841-74DB20F204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176" y="27780"/>
            <a:ext cx="4565020" cy="3246237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C939DC52-7D89-4253-8DF9-D3B655CBBB61}"/>
              </a:ext>
            </a:extLst>
          </p:cNvPr>
          <p:cNvSpPr/>
          <p:nvPr/>
        </p:nvSpPr>
        <p:spPr>
          <a:xfrm>
            <a:off x="5662818" y="2776189"/>
            <a:ext cx="356981" cy="1765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D750651F-7BA7-4DA6-87B3-668316AD680C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3952875" y="3190875"/>
            <a:ext cx="3345587" cy="182975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37FA8093-4935-4050-9FD2-78FEEF77EC11}"/>
              </a:ext>
            </a:extLst>
          </p:cNvPr>
          <p:cNvCxnSpPr>
            <a:cxnSpLocks/>
          </p:cNvCxnSpPr>
          <p:nvPr/>
        </p:nvCxnSpPr>
        <p:spPr>
          <a:xfrm flipV="1">
            <a:off x="6018287" y="2338748"/>
            <a:ext cx="1235889" cy="52533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2122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3B35B711-F8FF-462B-AEB7-C83B9B1E0A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0" y="1253331"/>
            <a:ext cx="7855895" cy="5586414"/>
          </a:xfr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0C4A6DFC-A956-4A49-BF55-07BE939A303E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教学主任审批</a:t>
            </a:r>
            <a:r>
              <a:rPr lang="en-US" altLang="zh-CN" dirty="0"/>
              <a:t>—</a:t>
            </a:r>
            <a:r>
              <a:rPr lang="zh-CN" altLang="en-US" dirty="0"/>
              <a:t>任务书</a:t>
            </a:r>
          </a:p>
        </p:txBody>
      </p:sp>
    </p:spTree>
    <p:extLst>
      <p:ext uri="{BB962C8B-B14F-4D97-AF65-F5344CB8AC3E}">
        <p14:creationId xmlns:p14="http://schemas.microsoft.com/office/powerpoint/2010/main" val="10045595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0C4A6DFC-A956-4A49-BF55-07BE939A303E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教学主任审批</a:t>
            </a:r>
            <a:r>
              <a:rPr lang="en-US" altLang="zh-CN" dirty="0"/>
              <a:t>—</a:t>
            </a:r>
            <a:r>
              <a:rPr lang="zh-CN" altLang="en-US" dirty="0"/>
              <a:t>选题报告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2DC2399A-B44B-4457-8B70-23DEA9A9FC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986" y="1343818"/>
            <a:ext cx="7602027" cy="5405886"/>
          </a:xfrm>
        </p:spPr>
      </p:pic>
    </p:spTree>
    <p:extLst>
      <p:ext uri="{BB962C8B-B14F-4D97-AF65-F5344CB8AC3E}">
        <p14:creationId xmlns:p14="http://schemas.microsoft.com/office/powerpoint/2010/main" val="27599981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0C4A6DFC-A956-4A49-BF55-07BE939A303E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教学主任审批</a:t>
            </a:r>
            <a:r>
              <a:rPr lang="en-US" altLang="zh-CN" dirty="0"/>
              <a:t>—</a:t>
            </a:r>
            <a:r>
              <a:rPr lang="zh-CN" altLang="en-US" dirty="0"/>
              <a:t>中期考核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F0E4342E-B3C2-4FD5-B76E-345480FF33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735" y="1100069"/>
            <a:ext cx="7831530" cy="5569088"/>
          </a:xfrm>
        </p:spPr>
      </p:pic>
    </p:spTree>
    <p:extLst>
      <p:ext uri="{BB962C8B-B14F-4D97-AF65-F5344CB8AC3E}">
        <p14:creationId xmlns:p14="http://schemas.microsoft.com/office/powerpoint/2010/main" val="22912376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0C4A6DFC-A956-4A49-BF55-07BE939A303E}"/>
              </a:ext>
            </a:extLst>
          </p:cNvPr>
          <p:cNvSpPr txBox="1">
            <a:spLocks/>
          </p:cNvSpPr>
          <p:nvPr/>
        </p:nvSpPr>
        <p:spPr>
          <a:xfrm>
            <a:off x="321365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教学主任审批</a:t>
            </a:r>
            <a:r>
              <a:rPr lang="en-US" altLang="zh-CN" dirty="0"/>
              <a:t>—</a:t>
            </a:r>
            <a:r>
              <a:rPr lang="zh-CN" altLang="en-US" dirty="0"/>
              <a:t>毕设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E22D28D-5476-4231-B66C-E952B888F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522" y="1182024"/>
            <a:ext cx="7956170" cy="565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7521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B9F42EF-31D8-40AB-B741-87A94BE26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34" y="1146485"/>
            <a:ext cx="7637207" cy="5084419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FD722A15-A1A0-4526-8CAB-5D9A7DDF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156" y="0"/>
            <a:ext cx="10515600" cy="1325563"/>
          </a:xfrm>
        </p:spPr>
        <p:txBody>
          <a:bodyPr/>
          <a:lstStyle/>
          <a:p>
            <a:r>
              <a:rPr lang="zh-CN" altLang="en-US" dirty="0"/>
              <a:t>教师个人信息管理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CC647F4-4E51-4A2A-AAC7-86AD92919A03}"/>
              </a:ext>
            </a:extLst>
          </p:cNvPr>
          <p:cNvSpPr txBox="1"/>
          <p:nvPr/>
        </p:nvSpPr>
        <p:spPr>
          <a:xfrm>
            <a:off x="8348870" y="3150704"/>
            <a:ext cx="188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放大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9ACAB2C-8DF3-41B0-BBF4-320C28CD0F66}"/>
              </a:ext>
            </a:extLst>
          </p:cNvPr>
          <p:cNvSpPr/>
          <p:nvPr/>
        </p:nvSpPr>
        <p:spPr>
          <a:xfrm>
            <a:off x="5294293" y="4248077"/>
            <a:ext cx="311326" cy="19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AD2407A-A05C-4EA4-85E8-904E436FE356}"/>
              </a:ext>
            </a:extLst>
          </p:cNvPr>
          <p:cNvSpPr/>
          <p:nvPr/>
        </p:nvSpPr>
        <p:spPr>
          <a:xfrm>
            <a:off x="4679463" y="4574156"/>
            <a:ext cx="311326" cy="18735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17DCADC-2E3A-41A6-B2A6-B988DC0AA589}"/>
              </a:ext>
            </a:extLst>
          </p:cNvPr>
          <p:cNvSpPr/>
          <p:nvPr/>
        </p:nvSpPr>
        <p:spPr>
          <a:xfrm>
            <a:off x="5587648" y="4812888"/>
            <a:ext cx="311326" cy="19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1FBF9E75-2D35-432B-B37E-93597CED15A2}"/>
              </a:ext>
            </a:extLst>
          </p:cNvPr>
          <p:cNvCxnSpPr>
            <a:cxnSpLocks/>
          </p:cNvCxnSpPr>
          <p:nvPr/>
        </p:nvCxnSpPr>
        <p:spPr>
          <a:xfrm flipV="1">
            <a:off x="5449956" y="1648281"/>
            <a:ext cx="3425686" cy="259979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8506A346-9DB0-4A85-BB26-76B49234B8D0}"/>
              </a:ext>
            </a:extLst>
          </p:cNvPr>
          <p:cNvCxnSpPr>
            <a:cxnSpLocks/>
          </p:cNvCxnSpPr>
          <p:nvPr/>
        </p:nvCxnSpPr>
        <p:spPr>
          <a:xfrm flipV="1">
            <a:off x="5004118" y="4003815"/>
            <a:ext cx="3858195" cy="66402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59D7CBD5-1EAD-4FCC-B3DF-864E0BF1A5DE}"/>
              </a:ext>
            </a:extLst>
          </p:cNvPr>
          <p:cNvCxnSpPr>
            <a:cxnSpLocks/>
          </p:cNvCxnSpPr>
          <p:nvPr/>
        </p:nvCxnSpPr>
        <p:spPr>
          <a:xfrm>
            <a:off x="5898974" y="4912096"/>
            <a:ext cx="2976668" cy="113089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05D5ECD4-D3D4-4094-8BC1-8C31643781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642" y="191783"/>
            <a:ext cx="3172293" cy="225585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0A2F20B-E505-4B76-9D1A-B36B5C690B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313" y="2691898"/>
            <a:ext cx="3122156" cy="2069616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2B4DE254-6B8B-4209-A2F7-9A35D5EC6E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642" y="4912096"/>
            <a:ext cx="3122156" cy="1945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6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37C2A3-302F-4502-B9B9-72EA66B16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6855" y="2596924"/>
            <a:ext cx="3698290" cy="1664151"/>
          </a:xfrm>
        </p:spPr>
        <p:txBody>
          <a:bodyPr>
            <a:normAutofit/>
          </a:bodyPr>
          <a:lstStyle/>
          <a:p>
            <a:r>
              <a:rPr lang="zh-CN" altLang="en-US" sz="6000" dirty="0"/>
              <a:t>学生视角</a:t>
            </a:r>
          </a:p>
        </p:txBody>
      </p:sp>
    </p:spTree>
    <p:extLst>
      <p:ext uri="{BB962C8B-B14F-4D97-AF65-F5344CB8AC3E}">
        <p14:creationId xmlns:p14="http://schemas.microsoft.com/office/powerpoint/2010/main" val="36258298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60FF66AC-52D1-4BCF-B370-A742ED42F300}"/>
              </a:ext>
            </a:extLst>
          </p:cNvPr>
          <p:cNvSpPr txBox="1">
            <a:spLocks/>
          </p:cNvSpPr>
          <p:nvPr/>
        </p:nvSpPr>
        <p:spPr>
          <a:xfrm>
            <a:off x="192156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教师修改密码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428E72E3-BA35-4EE6-9386-3CFA376B48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083" y="1243733"/>
            <a:ext cx="7576840" cy="5387975"/>
          </a:xfrm>
        </p:spPr>
      </p:pic>
    </p:spTree>
    <p:extLst>
      <p:ext uri="{BB962C8B-B14F-4D97-AF65-F5344CB8AC3E}">
        <p14:creationId xmlns:p14="http://schemas.microsoft.com/office/powerpoint/2010/main" val="33133901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37C2A3-302F-4502-B9B9-72EA66B16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6855" y="2596924"/>
            <a:ext cx="3698290" cy="1664151"/>
          </a:xfrm>
        </p:spPr>
        <p:txBody>
          <a:bodyPr>
            <a:normAutofit fontScale="90000"/>
          </a:bodyPr>
          <a:lstStyle/>
          <a:p>
            <a:r>
              <a:rPr lang="zh-CN" altLang="en-US" sz="6000" dirty="0"/>
              <a:t>教务员视角</a:t>
            </a:r>
          </a:p>
        </p:txBody>
      </p:sp>
    </p:spTree>
    <p:extLst>
      <p:ext uri="{BB962C8B-B14F-4D97-AF65-F5344CB8AC3E}">
        <p14:creationId xmlns:p14="http://schemas.microsoft.com/office/powerpoint/2010/main" val="42544250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80EDFD-AB5D-4312-AF6F-9ABBCD854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010" y="206098"/>
            <a:ext cx="10515600" cy="1325563"/>
          </a:xfrm>
        </p:spPr>
        <p:txBody>
          <a:bodyPr/>
          <a:lstStyle/>
          <a:p>
            <a:r>
              <a:rPr lang="zh-CN" altLang="en-US" dirty="0"/>
              <a:t>教务员</a:t>
            </a:r>
            <a:r>
              <a:rPr lang="en-US" altLang="zh-CN" dirty="0"/>
              <a:t>—</a:t>
            </a:r>
            <a:r>
              <a:rPr lang="zh-CN" altLang="en-US" dirty="0"/>
              <a:t>学生数据导入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B111FB5-18C9-4BF9-A459-A5162B3D12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217" y="1253331"/>
            <a:ext cx="7881566" cy="5604669"/>
          </a:xfrm>
        </p:spPr>
      </p:pic>
    </p:spTree>
    <p:extLst>
      <p:ext uri="{BB962C8B-B14F-4D97-AF65-F5344CB8AC3E}">
        <p14:creationId xmlns:p14="http://schemas.microsoft.com/office/powerpoint/2010/main" val="25749392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8D756138-91D8-4B99-8BCE-D055E65E15C9}"/>
              </a:ext>
            </a:extLst>
          </p:cNvPr>
          <p:cNvSpPr txBox="1">
            <a:spLocks/>
          </p:cNvSpPr>
          <p:nvPr/>
        </p:nvSpPr>
        <p:spPr>
          <a:xfrm>
            <a:off x="523010" y="20609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教务员</a:t>
            </a:r>
            <a:r>
              <a:rPr lang="en-US" altLang="zh-CN" dirty="0"/>
              <a:t>—</a:t>
            </a:r>
            <a:r>
              <a:rPr lang="zh-CN" altLang="en-US" dirty="0"/>
              <a:t>教师数据导入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66A2B9A7-9CFE-41B0-837D-BEFD6053B7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774" y="1253330"/>
            <a:ext cx="7881566" cy="5604669"/>
          </a:xfrm>
        </p:spPr>
      </p:pic>
    </p:spTree>
    <p:extLst>
      <p:ext uri="{BB962C8B-B14F-4D97-AF65-F5344CB8AC3E}">
        <p14:creationId xmlns:p14="http://schemas.microsoft.com/office/powerpoint/2010/main" val="4018676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2B9EF6C-975C-49FF-B0D6-3F42D4809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506" y="1032037"/>
            <a:ext cx="8192761" cy="5825963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08B7071B-ABA2-4056-93F7-8C49A7F21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431" y="155400"/>
            <a:ext cx="10515600" cy="918391"/>
          </a:xfrm>
        </p:spPr>
        <p:txBody>
          <a:bodyPr/>
          <a:lstStyle/>
          <a:p>
            <a:r>
              <a:rPr lang="zh-CN" altLang="en-US" dirty="0"/>
              <a:t>学生主页</a:t>
            </a:r>
          </a:p>
        </p:txBody>
      </p:sp>
    </p:spTree>
    <p:extLst>
      <p:ext uri="{BB962C8B-B14F-4D97-AF65-F5344CB8AC3E}">
        <p14:creationId xmlns:p14="http://schemas.microsoft.com/office/powerpoint/2010/main" val="147531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8B7071B-ABA2-4056-93F7-8C49A7F21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431" y="155400"/>
            <a:ext cx="10515600" cy="918391"/>
          </a:xfrm>
        </p:spPr>
        <p:txBody>
          <a:bodyPr/>
          <a:lstStyle/>
          <a:p>
            <a:r>
              <a:rPr lang="zh-CN" altLang="en-US" dirty="0"/>
              <a:t>学生选题管理</a:t>
            </a:r>
            <a:r>
              <a:rPr lang="en-US" altLang="zh-CN" dirty="0"/>
              <a:t>-</a:t>
            </a:r>
            <a:r>
              <a:rPr lang="zh-CN" altLang="en-US" dirty="0"/>
              <a:t>可选题目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D7C7A0B-6DC4-4B64-8214-E6149F01A4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22" y="1272208"/>
            <a:ext cx="7028825" cy="49982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F242213-65E8-4A2D-8130-63B96AB9AB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734" y="3447818"/>
            <a:ext cx="4578114" cy="3255548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1F2A20F4-1403-4C7B-BD81-8D59AF945516}"/>
              </a:ext>
            </a:extLst>
          </p:cNvPr>
          <p:cNvSpPr/>
          <p:nvPr/>
        </p:nvSpPr>
        <p:spPr>
          <a:xfrm>
            <a:off x="2335696" y="3230217"/>
            <a:ext cx="1321904" cy="1987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9DE1205F-C995-4EF1-B377-A23628A64EB4}"/>
              </a:ext>
            </a:extLst>
          </p:cNvPr>
          <p:cNvCxnSpPr>
            <a:cxnSpLocks/>
          </p:cNvCxnSpPr>
          <p:nvPr/>
        </p:nvCxnSpPr>
        <p:spPr>
          <a:xfrm>
            <a:off x="3657600" y="3429000"/>
            <a:ext cx="3855134" cy="151074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54DC4197-EDC1-483B-B9BC-330ADC4F15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734" y="297808"/>
            <a:ext cx="4578114" cy="3031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871760B5-A7CB-431C-B9D8-9F6EEFC3CE24}"/>
              </a:ext>
            </a:extLst>
          </p:cNvPr>
          <p:cNvSpPr/>
          <p:nvPr/>
        </p:nvSpPr>
        <p:spPr>
          <a:xfrm>
            <a:off x="6656005" y="2955956"/>
            <a:ext cx="311326" cy="19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6FE89E2A-7F15-433E-AFD2-F2B085956993}"/>
              </a:ext>
            </a:extLst>
          </p:cNvPr>
          <p:cNvCxnSpPr>
            <a:cxnSpLocks/>
          </p:cNvCxnSpPr>
          <p:nvPr/>
        </p:nvCxnSpPr>
        <p:spPr>
          <a:xfrm flipV="1">
            <a:off x="6897757" y="3154373"/>
            <a:ext cx="614977" cy="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9223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36272124-BB78-4E19-A58B-19F5C891D6B8}"/>
              </a:ext>
            </a:extLst>
          </p:cNvPr>
          <p:cNvSpPr txBox="1">
            <a:spLocks/>
          </p:cNvSpPr>
          <p:nvPr/>
        </p:nvSpPr>
        <p:spPr>
          <a:xfrm>
            <a:off x="253344" y="95765"/>
            <a:ext cx="10515600" cy="9183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学生选题管理</a:t>
            </a:r>
            <a:r>
              <a:rPr lang="en-US" altLang="zh-CN" dirty="0"/>
              <a:t>-</a:t>
            </a:r>
            <a:r>
              <a:rPr lang="zh-CN" altLang="en-US" dirty="0"/>
              <a:t>我的申请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37419B2-8661-425B-94CC-85A46AAEF5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071" y="931702"/>
            <a:ext cx="8333857" cy="592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377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6F044065-14EC-4F58-8A81-D9BB1E5113D6}"/>
              </a:ext>
            </a:extLst>
          </p:cNvPr>
          <p:cNvSpPr txBox="1">
            <a:spLocks/>
          </p:cNvSpPr>
          <p:nvPr/>
        </p:nvSpPr>
        <p:spPr>
          <a:xfrm>
            <a:off x="253344" y="95765"/>
            <a:ext cx="10515600" cy="9183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学生选题报告管理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2138FB4-CC2C-46DB-91EB-97591C8B3F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70" y="1252329"/>
            <a:ext cx="6708914" cy="477078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2D6EE3-C733-4B2D-AF0F-5E8DC806FE9F}"/>
              </a:ext>
            </a:extLst>
          </p:cNvPr>
          <p:cNvSpPr/>
          <p:nvPr/>
        </p:nvSpPr>
        <p:spPr>
          <a:xfrm>
            <a:off x="3382564" y="2568330"/>
            <a:ext cx="311326" cy="19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60467D52-8FCC-4604-83AC-344E3C4EB06B}"/>
              </a:ext>
            </a:extLst>
          </p:cNvPr>
          <p:cNvCxnSpPr>
            <a:cxnSpLocks/>
          </p:cNvCxnSpPr>
          <p:nvPr/>
        </p:nvCxnSpPr>
        <p:spPr>
          <a:xfrm>
            <a:off x="3630009" y="2766748"/>
            <a:ext cx="3432467" cy="73679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661BABF3-F9C0-49A8-B53C-61B82F9FA6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476" y="1644338"/>
            <a:ext cx="5019363" cy="356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898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E5DC85C3-77F2-4C0E-917E-6EC0BE959F96}"/>
              </a:ext>
            </a:extLst>
          </p:cNvPr>
          <p:cNvSpPr txBox="1">
            <a:spLocks/>
          </p:cNvSpPr>
          <p:nvPr/>
        </p:nvSpPr>
        <p:spPr>
          <a:xfrm>
            <a:off x="253344" y="95765"/>
            <a:ext cx="10515600" cy="9183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学生中期报告管理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B139C9-F27B-418E-8DC8-CF691D9505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1479188"/>
            <a:ext cx="6869906" cy="488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274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274E77-F0C9-4CDF-ABA0-D24875A798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593" y="1407349"/>
            <a:ext cx="6422881" cy="4567382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AC6F86B5-4517-498C-8196-016E92B03729}"/>
              </a:ext>
            </a:extLst>
          </p:cNvPr>
          <p:cNvSpPr txBox="1">
            <a:spLocks/>
          </p:cNvSpPr>
          <p:nvPr/>
        </p:nvSpPr>
        <p:spPr>
          <a:xfrm>
            <a:off x="253344" y="95765"/>
            <a:ext cx="10515600" cy="9183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学生毕业论文（设计）管理</a:t>
            </a:r>
            <a:r>
              <a:rPr lang="en-US" altLang="zh-CN" dirty="0"/>
              <a:t>—</a:t>
            </a:r>
            <a:r>
              <a:rPr lang="zh-CN" altLang="en-US" dirty="0"/>
              <a:t>我的论文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BE40BDB-211A-4290-AFD6-36737D206B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9970" y="2067339"/>
            <a:ext cx="4822030" cy="342899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3BE09EF-5681-410B-B0C0-E85CC53CE901}"/>
              </a:ext>
            </a:extLst>
          </p:cNvPr>
          <p:cNvSpPr/>
          <p:nvPr/>
        </p:nvSpPr>
        <p:spPr>
          <a:xfrm>
            <a:off x="6215216" y="3329791"/>
            <a:ext cx="311326" cy="19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7EBCD304-7913-4830-A5CB-4BA681260602}"/>
              </a:ext>
            </a:extLst>
          </p:cNvPr>
          <p:cNvCxnSpPr>
            <a:cxnSpLocks/>
          </p:cNvCxnSpPr>
          <p:nvPr/>
        </p:nvCxnSpPr>
        <p:spPr>
          <a:xfrm>
            <a:off x="6526542" y="3428999"/>
            <a:ext cx="843428" cy="9920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747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1047</TotalTime>
  <Words>999</Words>
  <Application>Microsoft Office PowerPoint</Application>
  <PresentationFormat>宽屏</PresentationFormat>
  <Paragraphs>121</Paragraphs>
  <Slides>33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7" baseType="lpstr">
      <vt:lpstr>等线</vt:lpstr>
      <vt:lpstr>等线 Light</vt:lpstr>
      <vt:lpstr>Arial</vt:lpstr>
      <vt:lpstr>Office 主题​​</vt:lpstr>
      <vt:lpstr>系统原型</vt:lpstr>
      <vt:lpstr>登录界面</vt:lpstr>
      <vt:lpstr>学生视角</vt:lpstr>
      <vt:lpstr>学生主页</vt:lpstr>
      <vt:lpstr>学生选题管理-可选题目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学生评审答辩和成绩管理</vt:lpstr>
      <vt:lpstr>学生个人信息管理</vt:lpstr>
      <vt:lpstr>PowerPoint 演示文稿</vt:lpstr>
      <vt:lpstr>教师视角</vt:lpstr>
      <vt:lpstr>教师主页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教师个人信息管理</vt:lpstr>
      <vt:lpstr>PowerPoint 演示文稿</vt:lpstr>
      <vt:lpstr>教务员视角</vt:lpstr>
      <vt:lpstr>教务员—学生数据导入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系统原型</dc:title>
  <dc:creator>Lam Chris</dc:creator>
  <cp:lastModifiedBy>Lam Chris</cp:lastModifiedBy>
  <cp:revision>148</cp:revision>
  <dcterms:created xsi:type="dcterms:W3CDTF">2019-04-30T05:34:27Z</dcterms:created>
  <dcterms:modified xsi:type="dcterms:W3CDTF">2019-05-05T13:51:57Z</dcterms:modified>
</cp:coreProperties>
</file>

<file path=docProps/thumbnail.jpeg>
</file>